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2"/>
  </p:sldMasterIdLst>
  <p:notesMasterIdLst>
    <p:notesMasterId r:id="rId39"/>
  </p:notesMasterIdLst>
  <p:handoutMasterIdLst>
    <p:handoutMasterId r:id="rId40"/>
  </p:handoutMasterIdLst>
  <p:sldIdLst>
    <p:sldId id="256" r:id="rId3"/>
    <p:sldId id="258" r:id="rId4"/>
    <p:sldId id="268" r:id="rId5"/>
    <p:sldId id="261" r:id="rId6"/>
    <p:sldId id="262" r:id="rId7"/>
    <p:sldId id="264" r:id="rId8"/>
    <p:sldId id="265" r:id="rId9"/>
    <p:sldId id="266" r:id="rId10"/>
    <p:sldId id="267" r:id="rId11"/>
    <p:sldId id="288" r:id="rId12"/>
    <p:sldId id="289" r:id="rId13"/>
    <p:sldId id="290" r:id="rId14"/>
    <p:sldId id="291" r:id="rId15"/>
    <p:sldId id="292" r:id="rId16"/>
    <p:sldId id="293" r:id="rId17"/>
    <p:sldId id="295" r:id="rId18"/>
    <p:sldId id="296" r:id="rId19"/>
    <p:sldId id="297" r:id="rId20"/>
    <p:sldId id="298" r:id="rId21"/>
    <p:sldId id="269" r:id="rId22"/>
    <p:sldId id="270" r:id="rId23"/>
    <p:sldId id="271" r:id="rId24"/>
    <p:sldId id="272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6" r:id="rId37"/>
    <p:sldId id="28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3508" autoAdjust="0"/>
  </p:normalViewPr>
  <p:slideViewPr>
    <p:cSldViewPr>
      <p:cViewPr>
        <p:scale>
          <a:sx n="66" d="100"/>
          <a:sy n="66" d="100"/>
        </p:scale>
        <p:origin x="-151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11"/>
          <c:dLbls>
            <c:dLbl>
              <c:idx val="0"/>
              <c:layout>
                <c:manualLayout>
                  <c:x val="-0.14717957130358705"/>
                  <c:y val="3.10899679206765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4097112860892387E-2"/>
                  <c:y val="-0.2096500437445319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171478565179354"/>
                  <c:y val="6.21336395450568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Образование и здравоохранение</c:v>
                </c:pt>
                <c:pt idx="1">
                  <c:v>Гос.управление и обороны</c:v>
                </c:pt>
                <c:pt idx="2">
                  <c:v>Сельское, лесное, охотничье хозяйство, рыболовство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0.127</c:v>
                </c:pt>
                <c:pt idx="1">
                  <c:v>0.111</c:v>
                </c:pt>
                <c:pt idx="2">
                  <c:v>9.4E-2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681913504530527"/>
          <c:y val="4.5341591715261531E-2"/>
          <c:w val="0.37308036244213194"/>
          <c:h val="0.6805855544207601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971392964368938E-4"/>
          <c:y val="7.2339832059737916E-2"/>
          <c:w val="0.63779810797031666"/>
          <c:h val="0.888299774336326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explosion val="35"/>
          </c:dPt>
          <c:dPt>
            <c:idx val="1"/>
            <c:bubble3D val="0"/>
            <c:explosion val="23"/>
          </c:dPt>
          <c:dLbls>
            <c:dLbl>
              <c:idx val="0"/>
              <c:layout>
                <c:manualLayout>
                  <c:x val="-8.9522649596857948E-2"/>
                  <c:y val="6.1019844844117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679638965992561"/>
                  <c:y val="-0.160705465322369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0711682622406014E-2"/>
                  <c:y val="-0.23029549350611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4877546781472463E-2"/>
                  <c:y val="-8.6548701707489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153911516456128E-2"/>
                  <c:y val="7.8128831682017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Лист1!$A$10:$A$14</c:f>
              <c:strCache>
                <c:ptCount val="5"/>
                <c:pt idx="0">
                  <c:v>Деньги </c:v>
                </c:pt>
                <c:pt idx="1">
                  <c:v>Работа</c:v>
                </c:pt>
                <c:pt idx="2">
                  <c:v>Экономика</c:v>
                </c:pt>
                <c:pt idx="3">
                  <c:v>Семейные обстоятельства</c:v>
                </c:pt>
                <c:pt idx="4">
                  <c:v>Бесспокойство о состоянии своего здоровья</c:v>
                </c:pt>
              </c:strCache>
            </c:strRef>
          </c:cat>
          <c:val>
            <c:numRef>
              <c:f>Лист1!$B$10:$B$14</c:f>
              <c:numCache>
                <c:formatCode>0%</c:formatCode>
                <c:ptCount val="5"/>
                <c:pt idx="0">
                  <c:v>0.64</c:v>
                </c:pt>
                <c:pt idx="1">
                  <c:v>0.6</c:v>
                </c:pt>
                <c:pt idx="2">
                  <c:v>0.49</c:v>
                </c:pt>
                <c:pt idx="3">
                  <c:v>0.47</c:v>
                </c:pt>
                <c:pt idx="4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9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3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3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9C71-943E-458A-AF0E-18B2B8BB72E1}" type="datetime1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FF6F1548-A370-498C-A14B-E715C2319CD9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E9E5-431B-4454-917E-566EC9698F6D}" type="datetime1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8128-F372-47D6-8C06-FD7163CE3953}" type="datetime1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AA7D456-B3E8-4016-9169-F7CB4EE6338A}" type="datetime1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BCEA-87C7-4FA2-9350-1ACD7ADE238B}" type="datetime1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C30E-3C8A-4023-B36B-382548B958C0}" type="datetime1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0192-40F8-40F4-B7A0-FEAEAD4EAEAC}" type="datetime1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4B78-EAD3-45F1-A218-6651BEE3EA6E}" type="datetime1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73CD-6C62-4164-900B-865C4460A3EE}" type="datetime1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BC9C-ED6C-4FF0-A6BD-3264E7D46D6D}" type="datetime1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FC9C-8DF8-45A5-8758-37DA7FFD16F9}" type="datetime1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5554-614C-4B56-A3A4-62EA51B88A37}" type="datetime1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69CE1E-351E-4AFB-84C3-EE7D90FBDE75}" type="datetime1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>
            <a:spLocks noGrp="1"/>
          </p:cNvSpPr>
          <p:nvPr>
            <p:ph type="ctrTitle"/>
          </p:nvPr>
        </p:nvSpPr>
        <p:spPr>
          <a:xfrm>
            <a:off x="1187624" y="2386623"/>
            <a:ext cx="6858000" cy="255454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охраны труда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апреля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16560" y="1268760"/>
            <a:ext cx="4319736" cy="707886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endParaRPr lang="ru-RU" sz="4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6014" y="2132856"/>
            <a:ext cx="89079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Производственные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вызывающие стресс, называются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психосоциальными рисками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определению, разработанному МОТ в 1984 году, они представляют собой «взаимодействие, с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стороны, между производственной средой, содержанием труда и его организационными условиями, а, с другой стороны, между способностями, потребностями, культурой и личными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внепроизводственными соображениями работников, которое может через восприятие и опыт влиять на состояние здоровья, производительность и удовлетворенность работой».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определение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подчеркивает динамический характер взаимодействия между производственной средой и человеческим фактором.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Негативное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условиями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человеческим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фактором может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 причиной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эмоциональных нарушений, поведенческих проблем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биохимических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нервно-гормональных изменений, что,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очередь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создает повышенную опасность психических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физических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заболеваний. Напротив, если условия труда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человеческий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находятся в равновесии, работа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рождает чувство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совершенства и уверенности в себе,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мотивации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повышает работоспособность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трудом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укрепляет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381328"/>
            <a:ext cx="1828800" cy="365125"/>
          </a:xfrm>
        </p:spPr>
        <p:txBody>
          <a:bodyPr/>
          <a:lstStyle/>
          <a:p>
            <a:r>
              <a:rPr lang="ru-RU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1487686"/>
            <a:ext cx="7469832" cy="107721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психического здоровья в сфере труда 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2909843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организации и управления производством на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здоровье работников стало очевидным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1960-х годов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Однако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недавно методы управления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труда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меняться в виду необходимости обеспечить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труда, но и благополучие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рабочего коллектива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381328"/>
            <a:ext cx="1828800" cy="365125"/>
          </a:xfrm>
        </p:spPr>
        <p:txBody>
          <a:bodyPr/>
          <a:lstStyle/>
          <a:p>
            <a:r>
              <a:rPr lang="ru-RU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90600" y="1271662"/>
            <a:ext cx="7541840" cy="107721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лияние на здоровье, безопасность и благополучие 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9552" y="2420888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Влияние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стресса на здоровье зависит от реакции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организма; однако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стресса может вызывать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 состояния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 в том числе психические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 расстройства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истощение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беспокойства,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другие физические расстройства, такие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сердечно-сосудистые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или заболевания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опорно-двигательного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381328"/>
            <a:ext cx="1828800" cy="365125"/>
          </a:xfrm>
        </p:spPr>
        <p:txBody>
          <a:bodyPr/>
          <a:lstStyle/>
          <a:p>
            <a:r>
              <a:rPr lang="ru-RU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1193014"/>
            <a:ext cx="7488832" cy="70788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2132856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чаще всего отмечается в сфере здравоохранения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сельском хозяйстве, охоте,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лесном хозяйстве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рыболовстве (28,5%). Наиболее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значительная группа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страдающих тревожным синдромом – это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образования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здравоохранения (12,7%),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управления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обороны (11,1%), сельского, лесного,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охотничьего хозяйства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рыболовства (9,4%).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США, по данным обследования стресса (2015),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респонденты оценили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уровень стресса как 4,9 по 10-балльной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шкале.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частыми источниками стресса назывались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(64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%), работа (60%), экономика (49%), семейные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(47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 и беспокойство о состоянии своего здоровья (46%).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381328"/>
            <a:ext cx="1828800" cy="365125"/>
          </a:xfrm>
        </p:spPr>
        <p:txBody>
          <a:bodyPr/>
          <a:lstStyle/>
          <a:p>
            <a:r>
              <a:rPr lang="ru-RU" dirty="0" smtClean="0"/>
              <a:t>13</a:t>
            </a:r>
            <a:endParaRPr lang="en-US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308771"/>
              </p:ext>
            </p:extLst>
          </p:nvPr>
        </p:nvGraphicFramePr>
        <p:xfrm>
          <a:off x="4355976" y="2132856"/>
          <a:ext cx="3790950" cy="227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639470"/>
              </p:ext>
            </p:extLst>
          </p:nvPr>
        </p:nvGraphicFramePr>
        <p:xfrm>
          <a:off x="3563888" y="4005064"/>
          <a:ext cx="529590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471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6864" cy="13388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7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стресса и сопутствующих психических</a:t>
            </a:r>
            <a:br>
              <a:rPr lang="ru-RU" sz="27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 на производительность и издержки</a:t>
            </a:r>
            <a:r>
              <a:rPr lang="ru-RU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15616" y="2551544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на рабочем месте оказывает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труда, так и на экономику в целом.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может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серьезно подорвать общий уровень,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достигнутый работником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плане его эффективности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381328"/>
            <a:ext cx="1828800" cy="365125"/>
          </a:xfrm>
        </p:spPr>
        <p:txBody>
          <a:bodyPr/>
          <a:lstStyle/>
          <a:p>
            <a:r>
              <a:rPr lang="ru-RU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484785"/>
            <a:ext cx="8280920" cy="64807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еждународные трудовые нормы</a:t>
            </a:r>
            <a:b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82666" y="242088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ценности, отраженные в нормах МОТ по охране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труда, сводятся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следующим трем руководящим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выполняться в безопасных условиях;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должны обеспечивать трудящимся благополучие и человеческое достоинство;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должна давать реальные возможности для развития личности, самореализации и пользы обществу.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381328"/>
            <a:ext cx="1828800" cy="365125"/>
          </a:xfrm>
        </p:spPr>
        <p:txBody>
          <a:bodyPr/>
          <a:lstStyle/>
          <a:p>
            <a:r>
              <a:rPr lang="ru-RU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412777"/>
            <a:ext cx="8568952" cy="93610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смысл коллективного подхода к противодействию стрессу и профилактике его причин?</a:t>
            </a:r>
            <a:b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4474" y="2780928"/>
            <a:ext cx="83619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Масштабы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негативного воздействия стресса и 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последствий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значительную часть трудоспособного населения планеты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вызывают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сомнений благодаря огромному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количеству научных данных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сопутствующих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расстройствах физического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психического здоровья, накопленных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отдельных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 и регионов более, чем за 20 лет.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данные также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 на рост распространенности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серьезности этих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 в нынешних условиях.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381328"/>
            <a:ext cx="1828800" cy="365125"/>
          </a:xfrm>
        </p:spPr>
        <p:txBody>
          <a:bodyPr/>
          <a:lstStyle/>
          <a:p>
            <a:r>
              <a:rPr lang="ru-RU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8136904" cy="98715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смысл коллективного подхода к противодействию стрессу и профилактике его причин?</a:t>
            </a:r>
            <a:b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27584" y="2492896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Работодатели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осознавать негативное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психосоциальных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в результате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перегруженности работников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отсутствия у них свободы действий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выполнении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заданий, что в результате вызывает стресс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сопутствующие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расстройства поведения и здоровья.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 сожалению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многие осознают, что стресс достиг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опасного уровня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лишь тогда, когда его негативные последствия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повлияли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их работу и благополучие.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Информированность работодателей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работников и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контролировать эти риски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формированию здоровой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безопасной производственной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среды, позитивной и профилактической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корпоративной культуры, повышают заинтересованность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эффективность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обеспечивают охрану здоровья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 работников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рост производительности их труда.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381328"/>
            <a:ext cx="1828800" cy="365125"/>
          </a:xfrm>
        </p:spPr>
        <p:txBody>
          <a:bodyPr/>
          <a:lstStyle/>
          <a:p>
            <a:r>
              <a:rPr lang="ru-RU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657998" cy="83099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смысл коллективного подхода к противодействию стрессу и профилактике его причин?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2420888"/>
            <a:ext cx="82607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аспектом является участие работников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процессе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Работники и их представители должны участвовать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выявлении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психосоциальных рисков, которые, по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мнению, являются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лишнего стресса на рабочем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 оценку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проводить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 путем получения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информации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любых ситуациях, могущих стать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стресса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Важную роль в управлении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психосоциальными рисками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стрессом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комитеты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охране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труда. Как показывает опыт МОТ, успех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любой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зависит от коллектива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корпоративной культуры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Профилактика производственного травматизма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профессиональных заболеваний,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здоровому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 жизни на работе, формирование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профилактики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общее дело государства, работодателей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трудящихся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специалистов в области здравоохранения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381328"/>
            <a:ext cx="1828800" cy="365125"/>
          </a:xfrm>
        </p:spPr>
        <p:txBody>
          <a:bodyPr/>
          <a:lstStyle/>
          <a:p>
            <a:r>
              <a:rPr lang="ru-RU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1772816"/>
            <a:ext cx="76941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МОТ психическое здоровье – это такое состояние здоровья и благополучия (как индивидуальное, так и коллективное), при котором трудящиеся реализуют свои способности и, занимаясь производительным трудом, вносят вклад в жизнь общества.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этом смысле целью гигиены труда должна быть «максимально возможная охрана и обеспечение физического, психического и социального благополучия всех трудящихся вне зависимости от рода занятий»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732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966388"/>
            <a:ext cx="4015945" cy="1342932"/>
          </a:xfrm>
          <a:prstGeom prst="rect">
            <a:avLst/>
          </a:prstGeom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520259"/>
            <a:ext cx="1828800" cy="365125"/>
          </a:xfrm>
        </p:spPr>
        <p:txBody>
          <a:bodyPr/>
          <a:lstStyle/>
          <a:p>
            <a:r>
              <a:rPr lang="ru-RU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5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4176464" cy="3194721"/>
          </a:xfrm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охраны труда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праздник отмечаемый ежегодно </a:t>
            </a:r>
          </a:p>
          <a:p>
            <a:pPr algn="ctr"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апреля.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международный день памяти рабочих, погибших или получивших травмы на работе</a:t>
            </a:r>
          </a:p>
        </p:txBody>
      </p:sp>
      <p:pic>
        <p:nvPicPr>
          <p:cNvPr id="4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:\Служба охраны труда\Охрана труда\Всемирный день охраны труда\презентация\Картинка День Всемирного дня О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2700951" cy="373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/>
          <p:cNvSpPr>
            <a:spLocks noGrp="1"/>
          </p:cNvSpPr>
          <p:nvPr>
            <p:ph type="ctrTitle"/>
          </p:nvPr>
        </p:nvSpPr>
        <p:spPr>
          <a:xfrm>
            <a:off x="4355976" y="1124744"/>
            <a:ext cx="4265712" cy="707886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Эмблема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Всемирного дня охраны труда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2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8117904" cy="3170099"/>
          </a:xfrm>
        </p:spPr>
        <p:txBody>
          <a:bodyPr/>
          <a:lstStyle/>
          <a:p>
            <a:pPr marL="0" indent="0" algn="r">
              <a:buNone/>
            </a:pPr>
            <a:r>
              <a:rPr lang="ru-RU" altLang="ru-RU" sz="4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«Стресс </a:t>
            </a:r>
            <a:r>
              <a:rPr lang="ru-RU" altLang="ru-RU" sz="4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 то, </a:t>
            </a:r>
            <a:r>
              <a:rPr lang="ru-RU" altLang="ru-RU" sz="4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 вами </a:t>
            </a:r>
            <a:r>
              <a:rPr lang="ru-RU" altLang="ru-RU" sz="4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случилось, а то, </a:t>
            </a:r>
            <a:r>
              <a:rPr lang="ru-RU" altLang="ru-RU" sz="4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</a:t>
            </a:r>
            <a:r>
              <a:rPr lang="ru-RU" altLang="ru-RU" sz="4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4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воспринимаете»</a:t>
            </a:r>
            <a:br>
              <a:rPr lang="ru-RU" altLang="ru-RU" sz="4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Ганс </a:t>
            </a:r>
            <a:r>
              <a:rPr lang="ru-RU" altLang="ru-RU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Селье</a:t>
            </a:r>
            <a:r>
              <a:rPr lang="ru-RU" alt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канадский </a:t>
            </a:r>
            <a:r>
              <a:rPr lang="ru-RU" alt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 </a:t>
            </a:r>
            <a:endParaRPr lang="ru-RU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237312"/>
            <a:ext cx="1828800" cy="365125"/>
          </a:xfrm>
        </p:spPr>
        <p:txBody>
          <a:bodyPr/>
          <a:lstStyle/>
          <a:p>
            <a:r>
              <a:rPr lang="ru-RU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602432" y="992922"/>
            <a:ext cx="6858000" cy="707886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и его особенности</a:t>
            </a:r>
            <a:endParaRPr lang="ru-RU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772816"/>
            <a:ext cx="43924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переводе с английского языка слово “стресс” означает “нажим, давление, напряжение”. </a:t>
            </a:r>
          </a:p>
          <a:p>
            <a:pPr>
              <a:lnSpc>
                <a:spcPct val="80000"/>
              </a:lnSpc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следующее толкование стресса: “Совокупность защитных физиологических реакций, возникающих в организме животных и человека в ответ на воздействие различных неблагоприятных факторов (стрессоров)”.</a:t>
            </a:r>
          </a:p>
          <a:p>
            <a:pPr>
              <a:lnSpc>
                <a:spcPct val="80000"/>
              </a:lnSpc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дал определение стресса канадский физиолог Ганс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его определению, стресс - это все, что ведет к быстрому старению организма или вызывает болезни</a:t>
            </a:r>
          </a:p>
        </p:txBody>
      </p:sp>
      <p:pic>
        <p:nvPicPr>
          <p:cNvPr id="11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2856"/>
            <a:ext cx="3467100" cy="41624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304235"/>
            <a:ext cx="1828800" cy="365125"/>
          </a:xfrm>
        </p:spPr>
        <p:txBody>
          <a:bodyPr/>
          <a:lstStyle/>
          <a:p>
            <a:r>
              <a:rPr lang="ru-RU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1640" y="1148551"/>
            <a:ext cx="7524328" cy="912297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стресса </a:t>
            </a:r>
            <a:r>
              <a:rPr lang="ru-RU" alt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Селье</a:t>
            </a:r>
            <a:r>
              <a:rPr lang="ru-RU" alt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три фазы: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2125844"/>
            <a:ext cx="37444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– фаза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тревоги: осуществляется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защитных сил организма, повышающая его устойчивость.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– сбалансированного расходования адаптационных резервов организма – фаза стабилизации.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истощения, влекущая структурные изменения. </a:t>
            </a:r>
          </a:p>
          <a:p>
            <a:pPr>
              <a:lnSpc>
                <a:spcPct val="80000"/>
              </a:lnSpc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41" y="2445692"/>
            <a:ext cx="4522901" cy="339217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237312"/>
            <a:ext cx="1828800" cy="365125"/>
          </a:xfrm>
        </p:spPr>
        <p:txBody>
          <a:bodyPr/>
          <a:lstStyle/>
          <a:p>
            <a:r>
              <a:rPr lang="ru-RU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1290709"/>
            <a:ext cx="8204405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Доказано, что стрессы являются причинами многих заболеваний: ревматического артрита, крапивницы, язвы желудка, гипертонии, хронические боли в спине, язву, астму, некоторые болезни сердца.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740352" cy="37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237312"/>
            <a:ext cx="1828800" cy="365125"/>
          </a:xfrm>
        </p:spPr>
        <p:txBody>
          <a:bodyPr/>
          <a:lstStyle/>
          <a:p>
            <a:r>
              <a:rPr lang="ru-RU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712" y="1484784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люди привыкли повторять: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«Жизнь –это сплошной  стресс!»</a:t>
            </a:r>
          </a:p>
        </p:txBody>
      </p:sp>
      <p:pic>
        <p:nvPicPr>
          <p:cNvPr id="7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0" y="2592795"/>
            <a:ext cx="5826224" cy="388172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448251"/>
            <a:ext cx="1828800" cy="365125"/>
          </a:xfrm>
        </p:spPr>
        <p:txBody>
          <a:bodyPr/>
          <a:lstStyle/>
          <a:p>
            <a:r>
              <a:rPr lang="ru-RU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5292" y="1535210"/>
            <a:ext cx="7673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Среднестатистический человек постоянно страдает от стрессов</a:t>
            </a:r>
          </a:p>
        </p:txBody>
      </p:sp>
      <p:pic>
        <p:nvPicPr>
          <p:cNvPr id="7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5427" y="2828836"/>
            <a:ext cx="36405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Стрессы преследуют нас дома и на работе разрушают нашу жизнь, подтачивают здоровье, истощают душу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43035"/>
            <a:ext cx="4272136" cy="284737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237312"/>
            <a:ext cx="1828800" cy="365125"/>
          </a:xfrm>
        </p:spPr>
        <p:txBody>
          <a:bodyPr/>
          <a:lstStyle/>
          <a:p>
            <a:r>
              <a:rPr lang="ru-RU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1772816"/>
            <a:ext cx="6534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самим выработать успешный стиль поведения, научиться в конфликтных стрессовых ситуациях и напряженной рабочей обстановке быть устойчивыми к стрессу и задействовать скрытые в нас резервы, силы и возможности, чтобы преодолеть стресс и обратить его себе во благо?</a:t>
            </a:r>
          </a:p>
        </p:txBody>
      </p:sp>
      <p:pic>
        <p:nvPicPr>
          <p:cNvPr id="7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237312"/>
            <a:ext cx="1828800" cy="365125"/>
          </a:xfrm>
        </p:spPr>
        <p:txBody>
          <a:bodyPr/>
          <a:lstStyle/>
          <a:p>
            <a:r>
              <a:rPr lang="ru-RU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51920" y="262123"/>
            <a:ext cx="4464496" cy="954107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Рекомендации, </a:t>
            </a:r>
            <a:r>
              <a:rPr lang="ru-RU" alt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alt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помогут справится </a:t>
            </a:r>
            <a:r>
              <a:rPr lang="ru-RU" alt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любыми стрессовыми ситуациями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90576" y="206084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Встаньте утром на 10 минут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раньше,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обычно.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ctrTitle"/>
          </p:nvPr>
        </p:nvSpPr>
        <p:spPr>
          <a:xfrm>
            <a:off x="387395" y="1740328"/>
            <a:ext cx="800229" cy="1081250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2524" y="2789627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Вы легко избежите утреннего раздражения, везде успеете и будите чувствовать себя прекрасно.</a:t>
            </a:r>
          </a:p>
          <a:p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организованное утро – это залог прекрасного удачного дня!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84804"/>
            <a:ext cx="3640444" cy="3022990"/>
          </a:xfrm>
          <a:prstGeom prst="rect">
            <a:avLst/>
          </a:prstGeom>
        </p:spPr>
      </p:pic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237312"/>
            <a:ext cx="1828800" cy="365125"/>
          </a:xfrm>
        </p:spPr>
        <p:txBody>
          <a:bodyPr/>
          <a:lstStyle/>
          <a:p>
            <a:r>
              <a:rPr lang="ru-RU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95936" y="476672"/>
            <a:ext cx="4464496" cy="1384995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Рекомендации, которые помогут справится с любыми стрессовыми ситуациями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87395" y="1740328"/>
            <a:ext cx="800229" cy="1081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dirty="0"/>
              <a:t>2</a:t>
            </a:r>
          </a:p>
        </p:txBody>
      </p:sp>
      <p:pic>
        <p:nvPicPr>
          <p:cNvPr id="8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90576" y="2031231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Перестаньте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откладывать!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82157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Откладывания на следующий день является стрессовым фактором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Планируйте наперед и все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будете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успевать сегодня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о правиле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Паретто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оставляйте 20% своего рабочего времени свободными на случай форс – мажоров.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67955"/>
            <a:ext cx="4070161" cy="293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237312"/>
            <a:ext cx="1828800" cy="365125"/>
          </a:xfrm>
        </p:spPr>
        <p:txBody>
          <a:bodyPr/>
          <a:lstStyle/>
          <a:p>
            <a:r>
              <a:rPr lang="ru-RU" dirty="0" smtClean="0"/>
              <a:t>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95936" y="476672"/>
            <a:ext cx="4536504" cy="156966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alt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помогут справится с любыми стрессовыми ситуациями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387395" y="1740328"/>
            <a:ext cx="800229" cy="1081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988840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Ослабьте ваши стандарты!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636912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 вещи которые стоит делать, стоит делать хорошо.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более гибкими!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 не всегда этого стоит.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о правиле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Паретто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20% усилий дают 80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результата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72" y="2492896"/>
            <a:ext cx="4788024" cy="3141799"/>
          </a:xfrm>
          <a:prstGeom prst="rect">
            <a:avLst/>
          </a:prstGeom>
        </p:spPr>
      </p:pic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237312"/>
            <a:ext cx="1828800" cy="365125"/>
          </a:xfrm>
        </p:spPr>
        <p:txBody>
          <a:bodyPr/>
          <a:lstStyle/>
          <a:p>
            <a:r>
              <a:rPr lang="ru-RU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14736" y="1217241"/>
            <a:ext cx="7109792" cy="843607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праздника</a:t>
            </a:r>
            <a:endParaRPr lang="ru-RU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7560840" cy="4248472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Всемирного дня охраны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начинается с 1999 года, когда профсоюзами и работниками был проведен «День памяти погибших работников» в США и Канаде в память о тех, кто пострадал или погиб на рабочем месте. </a:t>
            </a:r>
          </a:p>
          <a:p>
            <a:pPr algn="ctr">
              <a:spcAft>
                <a:spcPts val="0"/>
              </a:spcAft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Десять лет спустя более чем в 100 государствах планеты проводятся акции и мероприятия, направленные на привлечение внимания людей и чиновников к различным проблемам связанным с охраной труда.</a:t>
            </a:r>
          </a:p>
          <a:p>
            <a:pPr algn="ctr"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</p:spPr>
        <p:txBody>
          <a:bodyPr/>
          <a:lstStyle/>
          <a:p>
            <a:r>
              <a:rPr lang="ru-RU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4283968" y="404664"/>
            <a:ext cx="4464496" cy="70788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alt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помогут справится с любыми стрессовыми ситуациями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387395" y="1740328"/>
            <a:ext cx="800229" cy="1081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dirty="0"/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1988840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Считайте ваши удачи!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636912"/>
            <a:ext cx="4248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сегодняшнее невезение, вероятно, найдется десять случаев, когда Вы были успешны.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хорошем уменьшают ваше раздражение, поднимут настроение и зарядят позитивом!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12" y="2593642"/>
            <a:ext cx="4783402" cy="3283630"/>
          </a:xfrm>
          <a:prstGeom prst="rect">
            <a:avLst/>
          </a:prstGeom>
        </p:spPr>
      </p:pic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237312"/>
            <a:ext cx="1828800" cy="365125"/>
          </a:xfrm>
        </p:spPr>
        <p:txBody>
          <a:bodyPr/>
          <a:lstStyle/>
          <a:p>
            <a:r>
              <a:rPr lang="ru-RU" dirty="0" smtClean="0"/>
              <a:t>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ctrTitle"/>
          </p:nvPr>
        </p:nvSpPr>
        <p:spPr>
          <a:xfrm>
            <a:off x="4067944" y="404664"/>
            <a:ext cx="4392488" cy="156966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Рекомендации, которые помогут справится с любыми стрессовыми ситуациями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387395" y="1740328"/>
            <a:ext cx="800229" cy="1081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988840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Наполните свою жизнь движением!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636912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во время работы периодически вставайте 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двигайтесь.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Выполняйте комплекс упражнений производственной гимнастики.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–прекрасный способ избавиться от стресса</a:t>
            </a:r>
            <a:r>
              <a:rPr lang="ru-RU" altLang="ru-RU" sz="2000" dirty="0"/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96269"/>
            <a:ext cx="4752975" cy="4029075"/>
          </a:xfrm>
          <a:prstGeom prst="rect">
            <a:avLst/>
          </a:prstGeom>
        </p:spPr>
      </p:pic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376243"/>
            <a:ext cx="1828800" cy="365125"/>
          </a:xfrm>
        </p:spPr>
        <p:txBody>
          <a:bodyPr/>
          <a:lstStyle/>
          <a:p>
            <a:r>
              <a:rPr lang="ru-RU" dirty="0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67944" y="404664"/>
            <a:ext cx="4428728" cy="1200329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Рекомендации, которые помогут справится с любыми стрессовыми ситуациями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387395" y="1740328"/>
            <a:ext cx="800229" cy="1081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dirty="0"/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Высыпайтесь!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512060"/>
            <a:ext cx="5715000" cy="3810000"/>
          </a:xfrm>
          <a:prstGeom prst="rect">
            <a:avLst/>
          </a:prstGeom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304235"/>
            <a:ext cx="1828800" cy="365125"/>
          </a:xfrm>
        </p:spPr>
        <p:txBody>
          <a:bodyPr/>
          <a:lstStyle/>
          <a:p>
            <a:r>
              <a:rPr lang="ru-RU" dirty="0" smtClean="0"/>
              <a:t>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9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4031704" y="260648"/>
            <a:ext cx="4644752" cy="70788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Рекомендации, которые помогут справится с любыми стрессовыми ситуациями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387395" y="1740328"/>
            <a:ext cx="800229" cy="1081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19888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из хаоса порядок!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1907" y="2821578"/>
            <a:ext cx="34280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Организуйте Ваш дом, рабочее место и жизнь так, чтобы Вы всегда могли получать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-Что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ищите. Разложите все вещи по местам, приведите в порядок ваши контакты.</a:t>
            </a:r>
          </a:p>
          <a:p>
            <a:pPr algn="ctr">
              <a:lnSpc>
                <a:spcPct val="9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из всего можно создать устойчивую систему!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4059"/>
            <a:ext cx="3240360" cy="3240360"/>
          </a:xfrm>
          <a:prstGeom prst="rect">
            <a:avLst/>
          </a:prstGeom>
        </p:spPr>
      </p:pic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237312"/>
            <a:ext cx="1828800" cy="365125"/>
          </a:xfrm>
        </p:spPr>
        <p:txBody>
          <a:bodyPr/>
          <a:lstStyle/>
          <a:p>
            <a:r>
              <a:rPr lang="ru-RU" dirty="0" smtClean="0"/>
              <a:t>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3887688" y="332656"/>
            <a:ext cx="4644752" cy="70788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Рекомендации, которые помогут справится с любыми стрессовыми ситуациями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387395" y="1699678"/>
            <a:ext cx="800229" cy="1081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dirty="0"/>
              <a:t>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98892" y="1959223"/>
            <a:ext cx="7261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Займитесь дыхательной гимнастикой или йогой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7509" y="2924944"/>
            <a:ext cx="38989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Выполняйте глубокое медленное дыхание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люди подвержены стрессу, они дышат быстро и поверхностно – мышцы не получают необходимого количества кислорода и постоянного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напряжены.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13221"/>
            <a:ext cx="2808312" cy="3567009"/>
          </a:xfrm>
          <a:prstGeom prst="rect">
            <a:avLst/>
          </a:prstGeom>
        </p:spPr>
      </p:pic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237312"/>
            <a:ext cx="1828800" cy="365125"/>
          </a:xfrm>
        </p:spPr>
        <p:txBody>
          <a:bodyPr/>
          <a:lstStyle/>
          <a:p>
            <a:r>
              <a:rPr lang="ru-RU" dirty="0" smtClean="0"/>
              <a:t>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0040" y="1196752"/>
            <a:ext cx="8532440" cy="1323439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белых полос всегда больше</a:t>
            </a:r>
            <a:endParaRPr lang="ru-RU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25782"/>
            <a:ext cx="6264696" cy="4025067"/>
          </a:xfrm>
          <a:prstGeom prst="rect">
            <a:avLst/>
          </a:prstGeom>
        </p:spPr>
      </p:pic>
      <p:pic>
        <p:nvPicPr>
          <p:cNvPr id="8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448251"/>
            <a:ext cx="1828800" cy="365125"/>
          </a:xfrm>
        </p:spPr>
        <p:txBody>
          <a:bodyPr/>
          <a:lstStyle/>
          <a:p>
            <a:r>
              <a:rPr lang="ru-RU" dirty="0" smtClean="0"/>
              <a:t>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74440" y="5323855"/>
            <a:ext cx="6858000" cy="769441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237312"/>
            <a:ext cx="1828800" cy="365125"/>
          </a:xfrm>
        </p:spPr>
        <p:txBody>
          <a:bodyPr/>
          <a:lstStyle/>
          <a:p>
            <a:r>
              <a:rPr lang="ru-RU" dirty="0" smtClean="0"/>
              <a:t>36</a:t>
            </a:r>
            <a:endParaRPr lang="en-US" dirty="0"/>
          </a:p>
        </p:txBody>
      </p:sp>
      <p:sp>
        <p:nvSpPr>
          <p:cNvPr id="8" name="Заголовок 3"/>
          <p:cNvSpPr>
            <a:spLocks noGrp="1"/>
          </p:cNvSpPr>
          <p:nvPr>
            <p:ph type="ctrTitle"/>
          </p:nvPr>
        </p:nvSpPr>
        <p:spPr>
          <a:xfrm>
            <a:off x="2339752" y="1265033"/>
            <a:ext cx="4616152" cy="769441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здоровы!</a:t>
            </a:r>
            <a:endParaRPr lang="ru-RU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571553" cy="33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0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340768"/>
            <a:ext cx="7164288" cy="1296144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охраны труда впервые отмечался в 2003 году, по инициативе Международной организацией труда (МОТ). </a:t>
            </a:r>
          </a:p>
        </p:txBody>
      </p:sp>
      <p:pic>
        <p:nvPicPr>
          <p:cNvPr id="8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75" y="2589560"/>
            <a:ext cx="5266337" cy="3717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381328"/>
            <a:ext cx="1828800" cy="365125"/>
          </a:xfrm>
        </p:spPr>
        <p:txBody>
          <a:bodyPr/>
          <a:lstStyle/>
          <a:p>
            <a:r>
              <a:rPr lang="ru-RU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132856"/>
            <a:ext cx="7344816" cy="3312368"/>
          </a:xfrm>
        </p:spPr>
        <p:txBody>
          <a:bodyPr>
            <a:normAutofit fontScale="25000" lnSpcReduction="20000"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 учредив этот день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Международная организация труда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преследовала цель привлечь внимание мировой общественности к масштабам проблемы, а также к тому, каким образом создание и продвижение культуры охраны труда может способствовать снижению ежегодной смертности на рабочем месте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Aft>
                <a:spcPts val="0"/>
              </a:spcAf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381328"/>
            <a:ext cx="1828800" cy="365125"/>
          </a:xfrm>
        </p:spPr>
        <p:txBody>
          <a:bodyPr/>
          <a:lstStyle/>
          <a:p>
            <a:r>
              <a:rPr lang="ru-RU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679371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здоровья причисляет стресс к главным болезням XXI века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статистике в России каждый третий работник испытывает сильный стресс хотя бы раз в неделю, 13 процентов – ежедневно. Более 90 процентов сотрудников признаются, что их психологическое состояние определяют результаты работы. Эта проблема есть во всех странах.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43851" y="4005064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США 20 процентов кадровых потерь связаны с профессиональными неврозами и стрессами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Канаде 33 процента работников сказали, что брали отгул, потому что чувствовали себя вымотанными.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стресс нередко становится причиной несчастных случаев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91" y="1162436"/>
            <a:ext cx="39719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2339752" y="404664"/>
            <a:ext cx="6858000" cy="70788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Всемирного дня охраны труда в 2016 году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«Стресс на рабочем месте: 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вызов» 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381328"/>
            <a:ext cx="1828800" cy="365125"/>
          </a:xfrm>
        </p:spPr>
        <p:txBody>
          <a:bodyPr/>
          <a:lstStyle/>
          <a:p>
            <a:r>
              <a:rPr lang="ru-RU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5112" y="1268760"/>
            <a:ext cx="4322872" cy="532859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годы все больше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подвергаются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воздействию психосоциальных рисков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возникающих: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из-за перемен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труда и в трудовых отношениях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ненадежных условий занятости и усиления напряженности современной трудовой жизни.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Вследствие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становится все труднее достигать гармоничного и благоприятного для здоровья баланса между работой и семейной жизнью.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Психосоциальные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связаны с тем, как организуется работа и определяется ее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объемом, которые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приводить к таким последствиям, как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беспокойства и тревоги,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психического здоровья.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873" y="0"/>
            <a:ext cx="4829577" cy="6858000"/>
          </a:xfrm>
          <a:prstGeom prst="rect">
            <a:avLst/>
          </a:prstGeom>
        </p:spPr>
      </p:pic>
      <p:pic>
        <p:nvPicPr>
          <p:cNvPr id="8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381328"/>
            <a:ext cx="1828800" cy="365125"/>
          </a:xfrm>
        </p:spPr>
        <p:txBody>
          <a:bodyPr/>
          <a:lstStyle/>
          <a:p>
            <a:r>
              <a:rPr lang="ru-RU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0794" y="1649754"/>
            <a:ext cx="8321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 психического здоровья работников требуется комплексный подход, который отходит от традиционных усилий в этой области и предполагает переход на новые эффективные методы, связанные с использованием как индивидуальных, так и коллективных мер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63718"/>
            <a:ext cx="4287949" cy="27601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1964" y="2863718"/>
            <a:ext cx="40207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большинстве случаев инициативы по управлению производственным стрессом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консультирование, инструктирование и наставничество новых сотрудников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со стороны сослуживцев и профсоюзов в периоды безработицы,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помощи переживающим серьезные жизненные проблемы.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381328"/>
            <a:ext cx="1828800" cy="365125"/>
          </a:xfrm>
        </p:spPr>
        <p:txBody>
          <a:bodyPr/>
          <a:lstStyle/>
          <a:p>
            <a:r>
              <a:rPr lang="ru-RU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5414" y="1988840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 здоровья на рабочем месте более эффективна, если главное место в ней занимают стратегии профилактики.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пропаганда здорового образа жизни способствуют улучшению психического здоровья и благополучия работающих мужчин и женщин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(сотрудников)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снизить риск расстройств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здоровья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Мария\Desktop\ЛОГОТИП КККЦ СВМП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" y="-171400"/>
            <a:ext cx="3035257" cy="18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314"/>
            <a:ext cx="3962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381328"/>
            <a:ext cx="1828800" cy="365125"/>
          </a:xfrm>
        </p:spPr>
        <p:txBody>
          <a:bodyPr/>
          <a:lstStyle/>
          <a:p>
            <a:r>
              <a:rPr lang="ru-RU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445</TotalTime>
  <Words>1905</Words>
  <Application>Microsoft Office PowerPoint</Application>
  <PresentationFormat>Экран (4:3)</PresentationFormat>
  <Paragraphs>196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Воздушный поток</vt:lpstr>
      <vt:lpstr>Всемирный день охраны труда  28 апреля</vt:lpstr>
      <vt:lpstr>Эмблема Всемирного дня охраны труда</vt:lpstr>
      <vt:lpstr>История праздника</vt:lpstr>
      <vt:lpstr>Презентация PowerPoint</vt:lpstr>
      <vt:lpstr>Презентация PowerPoint</vt:lpstr>
      <vt:lpstr>Тема Всемирного дня охраны труда в 2016 году:  «Стресс на рабочем месте: коллективный вызов»  </vt:lpstr>
      <vt:lpstr>Презентация PowerPoint</vt:lpstr>
      <vt:lpstr>Презентация PowerPoint</vt:lpstr>
      <vt:lpstr>Презентация PowerPoint</vt:lpstr>
      <vt:lpstr>Причины</vt:lpstr>
      <vt:lpstr>Охрана психического здоровья в сфере труда </vt:lpstr>
      <vt:lpstr>Влияние на здоровье, безопасность и благополучие </vt:lpstr>
      <vt:lpstr>Распространенность</vt:lpstr>
      <vt:lpstr>Влияние стресса и сопутствующих психических расстройств на производительность и издержки </vt:lpstr>
      <vt:lpstr>Международные трудовые нормы </vt:lpstr>
      <vt:lpstr>В чем смысл коллективного подхода к противодействию стрессу и профилактике его причин? </vt:lpstr>
      <vt:lpstr>В чем смысл коллективного подхода к противодействию стрессу и профилактике его причин?  </vt:lpstr>
      <vt:lpstr>В чем смысл коллективного подхода к противодействию стрессу и профилактике его причин?</vt:lpstr>
      <vt:lpstr>Презентация PowerPoint</vt:lpstr>
      <vt:lpstr>«Стресс – это не то, что с вами случилось, а то, как вы это воспринимаете»  Ганс Селье канадский физиолог </vt:lpstr>
      <vt:lpstr>Стресс и его особенности</vt:lpstr>
      <vt:lpstr>Теория стресса Селье включает три фазы: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Рекомендации, которые помогут справится с любыми стрессовыми ситуациями</vt:lpstr>
      <vt:lpstr>Рекомендации, которые помогут справится с любыми стрессовыми ситуациями</vt:lpstr>
      <vt:lpstr>Рекомендации, которые помогут справится с любыми стрессовыми ситуациями </vt:lpstr>
      <vt:lpstr>Рекомендации, которые помогут справится с любыми стрессовыми ситуациями </vt:lpstr>
      <vt:lpstr>Рекомендации, которые помогут справится с любыми стрессовыми ситуациями </vt:lpstr>
      <vt:lpstr>Рекомендации, которые помогут справится с любыми стрессовыми ситуациями</vt:lpstr>
      <vt:lpstr>Рекомендации, которые помогут справится с любыми стрессовыми ситуациями</vt:lpstr>
      <vt:lpstr>Рекомендации, которые помогут справится с любыми стрессовыми ситуациями</vt:lpstr>
      <vt:lpstr>Помните белых полос всегда больше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79</cp:revision>
  <cp:lastPrinted>2016-04-26T23:53:11Z</cp:lastPrinted>
  <dcterms:created xsi:type="dcterms:W3CDTF">2016-04-25T23:42:31Z</dcterms:created>
  <dcterms:modified xsi:type="dcterms:W3CDTF">2016-04-27T00:00:31Z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